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997" r:id="rId1"/>
    <p:sldMasterId id="2147484277" r:id="rId2"/>
    <p:sldMasterId id="2147484260" r:id="rId3"/>
    <p:sldMasterId id="2147484275" r:id="rId4"/>
  </p:sldMasterIdLst>
  <p:notesMasterIdLst>
    <p:notesMasterId r:id="rId29"/>
  </p:notesMasterIdLst>
  <p:handoutMasterIdLst>
    <p:handoutMasterId r:id="rId30"/>
  </p:handoutMasterIdLst>
  <p:sldIdLst>
    <p:sldId id="1234" r:id="rId5"/>
    <p:sldId id="1271" r:id="rId6"/>
    <p:sldId id="1251" r:id="rId7"/>
    <p:sldId id="1253" r:id="rId8"/>
    <p:sldId id="1252" r:id="rId9"/>
    <p:sldId id="1254" r:id="rId10"/>
    <p:sldId id="1262" r:id="rId11"/>
    <p:sldId id="1263" r:id="rId12"/>
    <p:sldId id="1255" r:id="rId13"/>
    <p:sldId id="1256" r:id="rId14"/>
    <p:sldId id="1270" r:id="rId15"/>
    <p:sldId id="1257" r:id="rId16"/>
    <p:sldId id="1264" r:id="rId17"/>
    <p:sldId id="1265" r:id="rId18"/>
    <p:sldId id="1258" r:id="rId19"/>
    <p:sldId id="1266" r:id="rId20"/>
    <p:sldId id="1240" r:id="rId21"/>
    <p:sldId id="1241" r:id="rId22"/>
    <p:sldId id="1267" r:id="rId23"/>
    <p:sldId id="1260" r:id="rId24"/>
    <p:sldId id="1261" r:id="rId25"/>
    <p:sldId id="1268" r:id="rId26"/>
    <p:sldId id="1250" r:id="rId27"/>
    <p:sldId id="1269" r:id="rId28"/>
  </p:sldIdLst>
  <p:sldSz cx="9906000" cy="6858000" type="A4"/>
  <p:notesSz cx="6669088" cy="9926638"/>
  <p:defaultTextStyle>
    <a:defPPr>
      <a:defRPr lang="ko-KR"/>
    </a:defPPr>
    <a:lvl1pPr algn="ctr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1pPr>
    <a:lvl2pPr marL="455613" indent="1588" algn="ctr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2pPr>
    <a:lvl3pPr marL="912813" indent="1588" algn="ctr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3pPr>
    <a:lvl4pPr marL="1370013" indent="1588" algn="ctr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4pPr>
    <a:lvl5pPr marL="1827213" indent="1588" algn="ctr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5pPr>
    <a:lvl6pPr marL="2286000" algn="l" defTabSz="914400" rtl="0" eaLnBrk="1" latinLnBrk="1" hangingPunct="1"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6pPr>
    <a:lvl7pPr marL="2743200" algn="l" defTabSz="914400" rtl="0" eaLnBrk="1" latinLnBrk="1" hangingPunct="1"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7pPr>
    <a:lvl8pPr marL="3200400" algn="l" defTabSz="914400" rtl="0" eaLnBrk="1" latinLnBrk="1" hangingPunct="1"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8pPr>
    <a:lvl9pPr marL="3657600" algn="l" defTabSz="914400" rtl="0" eaLnBrk="1" latinLnBrk="1" hangingPunct="1"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FFFF99"/>
    <a:srgbClr val="0000FF"/>
    <a:srgbClr val="E1F2F3"/>
    <a:srgbClr val="CCFFFF"/>
    <a:srgbClr val="99CCFF"/>
    <a:srgbClr val="66CCFF"/>
    <a:srgbClr val="FFFF00"/>
    <a:srgbClr val="DDDDDD"/>
    <a:srgbClr val="FFFFC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42" autoAdjust="0"/>
    <p:restoredTop sz="86449" autoAdjust="0"/>
  </p:normalViewPr>
  <p:slideViewPr>
    <p:cSldViewPr snapToGrid="0">
      <p:cViewPr varScale="1">
        <p:scale>
          <a:sx n="117" d="100"/>
          <a:sy n="117" d="100"/>
        </p:scale>
        <p:origin x="-1482" y="-108"/>
      </p:cViewPr>
      <p:guideLst>
        <p:guide orient="horz" pos="725"/>
        <p:guide orient="horz" pos="4127"/>
        <p:guide orient="horz" pos="2156"/>
        <p:guide orient="horz" pos="478"/>
        <p:guide pos="6074"/>
        <p:guide pos="3120"/>
        <p:guide pos="172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8" y="-102"/>
      </p:cViewPr>
      <p:guideLst>
        <p:guide orient="horz" pos="3126"/>
        <p:guide pos="2101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t" anchorCtr="0" compatLnSpc="1">
            <a:prstTxWarp prst="textNoShape">
              <a:avLst/>
            </a:prstTxWarp>
          </a:bodyPr>
          <a:lstStyle>
            <a:lvl1pPr algn="l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358" y="1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800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b" anchorCtr="0" compatLnSpc="1">
            <a:prstTxWarp prst="textNoShape">
              <a:avLst/>
            </a:prstTxWarp>
          </a:bodyPr>
          <a:lstStyle>
            <a:lvl1pPr algn="l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358" y="9428800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9F8A0AEC-B72A-4080-B871-8C12FCDBEB5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11658638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t" anchorCtr="0" compatLnSpc="1">
            <a:prstTxWarp prst="textNoShape">
              <a:avLst/>
            </a:prstTxWarp>
          </a:bodyPr>
          <a:lstStyle>
            <a:lvl1pPr algn="l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53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7803" y="1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47700" y="744538"/>
            <a:ext cx="5373688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53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7221" y="4716779"/>
            <a:ext cx="5334648" cy="4466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1853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7214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b" anchorCtr="0" compatLnSpc="1">
            <a:prstTxWarp prst="textNoShape">
              <a:avLst/>
            </a:prstTxWarp>
          </a:bodyPr>
          <a:lstStyle>
            <a:lvl1pPr algn="l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53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7803" y="9427214"/>
            <a:ext cx="2889731" cy="49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9" tIns="46014" rIns="92029" bIns="46014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66D0393B-7064-4F9A-B0BE-8F7BE077693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6946786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5613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2813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0013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7213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5858" algn="l" defTabSz="914343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29" algn="l" defTabSz="914343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00" algn="l" defTabSz="914343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72" algn="l" defTabSz="914343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8696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888110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567541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4262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Users\임훈일\Desktop\그림1 copy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6381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58887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457074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209402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76205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3852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6E155EBF-724D-46C5-AD26-C074A8445294}" type="datetimeFigureOut">
              <a:rPr lang="ko-KR" altLang="en-US" smtClean="0"/>
              <a:pPr/>
              <a:t>2013-04-18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/>
          <a:lstStyle/>
          <a:p>
            <a:fld id="{5C72B372-92B8-47E2-BD84-2C26E51369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431642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200024" y="547688"/>
            <a:ext cx="9499601" cy="42862"/>
          </a:xfrm>
          <a:prstGeom prst="rect">
            <a:avLst/>
          </a:prstGeom>
          <a:gradFill rotWithShape="1">
            <a:gsLst>
              <a:gs pos="0">
                <a:srgbClr val="235AA6"/>
              </a:gs>
              <a:gs pos="100000">
                <a:srgbClr val="00A7DB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latinLnBrk="0">
              <a:spcBef>
                <a:spcPct val="50000"/>
              </a:spcBef>
              <a:buFont typeface="Wingdings" pitchFamily="2" charset="2"/>
              <a:buNone/>
              <a:defRPr/>
            </a:pPr>
            <a:endParaRPr lang="ko-KR" altLang="en-US" sz="1400" b="1">
              <a:latin typeface="Arial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657909" y="6630988"/>
            <a:ext cx="585418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tIns="0" bIns="0">
            <a:spAutoFit/>
          </a:bodyPr>
          <a:lstStyle/>
          <a:p>
            <a:pPr latinLnBrk="0">
              <a:spcBef>
                <a:spcPct val="50000"/>
              </a:spcBef>
              <a:buFont typeface="Wingdings" pitchFamily="2" charset="2"/>
              <a:buNone/>
              <a:defRPr/>
            </a:pPr>
            <a:fld id="{5E35A374-C794-42BE-ABAD-FE5D658D6009}" type="slidenum">
              <a:rPr lang="en-US" altLang="ko-KR" b="1" smtClean="0">
                <a:solidFill>
                  <a:srgbClr val="FF6600"/>
                </a:solidFill>
                <a:latin typeface="Arial" pitchFamily="34" charset="0"/>
              </a:rPr>
              <a:pPr latinLnBrk="0"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r>
              <a:rPr lang="en-US" altLang="ko-KR" b="1" dirty="0" smtClean="0">
                <a:solidFill>
                  <a:srgbClr val="FF6600"/>
                </a:solidFill>
                <a:latin typeface="Arial" pitchFamily="34" charset="0"/>
              </a:rPr>
              <a:t>/23</a:t>
            </a:r>
            <a:endParaRPr lang="en-US" altLang="ko-KR" sz="10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54" r:id="rId1"/>
    <p:sldLayoutId id="2147484255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823913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2319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39888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41625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  <p:sldLayoutId id="2147484285" r:id="rId8"/>
    <p:sldLayoutId id="2147484286" r:id="rId9"/>
    <p:sldLayoutId id="2147484287" r:id="rId10"/>
    <p:sldLayoutId id="2147484288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</p:sldLayoutIdLst>
  <p:transition>
    <p:fade thruBlk="1"/>
  </p:transition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charset="0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Arial" charset="0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Arial" charset="0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Arial" charset="0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Arial" charset="0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ChangeArrowheads="1"/>
          </p:cNvSpPr>
          <p:nvPr userDrawn="1"/>
        </p:nvSpPr>
        <p:spPr bwMode="auto">
          <a:xfrm>
            <a:off x="200024" y="547688"/>
            <a:ext cx="9499601" cy="42862"/>
          </a:xfrm>
          <a:prstGeom prst="rect">
            <a:avLst/>
          </a:prstGeom>
          <a:gradFill rotWithShape="1">
            <a:gsLst>
              <a:gs pos="0">
                <a:srgbClr val="235AA6"/>
              </a:gs>
              <a:gs pos="100000">
                <a:srgbClr val="00A7DB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latinLnBrk="0">
              <a:spcBef>
                <a:spcPct val="50000"/>
              </a:spcBef>
              <a:buFont typeface="Wingdings" pitchFamily="2" charset="2"/>
              <a:buNone/>
              <a:defRPr/>
            </a:pPr>
            <a:endParaRPr lang="ko-KR" altLang="en-US" sz="1400" b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4746877" y="6630988"/>
            <a:ext cx="407483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tIns="0" bIns="0">
            <a:spAutoFit/>
          </a:bodyPr>
          <a:lstStyle/>
          <a:p>
            <a:pPr latinLnBrk="0">
              <a:spcBef>
                <a:spcPct val="50000"/>
              </a:spcBef>
              <a:buFont typeface="Wingdings" pitchFamily="2" charset="2"/>
              <a:buNone/>
              <a:defRPr/>
            </a:pPr>
            <a:fld id="{A106B61E-ADC4-4160-A682-F8FD7A8A4767}" type="slidenum">
              <a:rPr lang="en-US" altLang="ko-KR" b="1">
                <a:solidFill>
                  <a:srgbClr val="FF6600"/>
                </a:solidFill>
                <a:latin typeface="Arial" charset="0"/>
              </a:rPr>
              <a:pPr latinLnBrk="0"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r>
              <a:rPr lang="en-US" altLang="ko-KR" sz="1000" b="1" dirty="0">
                <a:solidFill>
                  <a:srgbClr val="000000"/>
                </a:solidFill>
                <a:latin typeface="Arial" charset="0"/>
              </a:rPr>
              <a:t> </a:t>
            </a:r>
            <a:endParaRPr lang="en-US" altLang="ko-KR" sz="10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2" name="Line 14"/>
          <p:cNvSpPr>
            <a:spLocks noChangeShapeType="1"/>
          </p:cNvSpPr>
          <p:nvPr userDrawn="1"/>
        </p:nvSpPr>
        <p:spPr bwMode="auto">
          <a:xfrm>
            <a:off x="188914" y="6489700"/>
            <a:ext cx="9483725" cy="0"/>
          </a:xfrm>
          <a:prstGeom prst="line">
            <a:avLst/>
          </a:prstGeom>
          <a:noFill/>
          <a:ln w="254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pic>
        <p:nvPicPr>
          <p:cNvPr id="2053" name="Picture 21" descr="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617" y="6549359"/>
            <a:ext cx="757237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그룹 9"/>
          <p:cNvGrpSpPr>
            <a:grpSpLocks/>
          </p:cNvGrpSpPr>
          <p:nvPr userDrawn="1"/>
        </p:nvGrpSpPr>
        <p:grpSpPr bwMode="auto">
          <a:xfrm>
            <a:off x="7735888" y="6566851"/>
            <a:ext cx="1897062" cy="271463"/>
            <a:chOff x="7736577" y="6536990"/>
            <a:chExt cx="1896373" cy="272124"/>
          </a:xfrm>
        </p:grpSpPr>
        <p:pic>
          <p:nvPicPr>
            <p:cNvPr id="2055" name="Picture 8" descr="LGCNS_001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739188" y="6557963"/>
              <a:ext cx="893762" cy="204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56" name="Picture 22" descr="1"/>
            <p:cNvPicPr>
              <a:picLocks noChangeAspect="1" noChangeArrowheads="1"/>
            </p:cNvPicPr>
            <p:nvPr userDrawn="1"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736577" y="6536990"/>
              <a:ext cx="855011" cy="2721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6" r:id="rId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>
          <a:solidFill>
            <a:srgbClr val="000000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823913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2319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39888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file:///D:\01.&#51089;&#50629;&#54260;&#45908;\21.&#54620;&#54868;\99.&#53440;&#49324;&#49324;&#47168;&#48156;&#54364;\%5bmix%5dYG1_Demo.avi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8"/>
          <p:cNvSpPr txBox="1">
            <a:spLocks noChangeArrowheads="1"/>
          </p:cNvSpPr>
          <p:nvPr/>
        </p:nvSpPr>
        <p:spPr bwMode="auto">
          <a:xfrm>
            <a:off x="1605427" y="1975365"/>
            <a:ext cx="6683145" cy="70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US" altLang="ko-K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EIS </a:t>
            </a:r>
            <a:r>
              <a:rPr lang="ko-KR" alt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타사 구축 사례</a:t>
            </a:r>
            <a:endParaRPr lang="en-US" altLang="ko-KR" sz="4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110554" y="4014219"/>
            <a:ext cx="16658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100000"/>
              </a:spcBef>
            </a:pPr>
            <a:r>
              <a:rPr lang="en-US" altLang="ko-KR" sz="1800" dirty="0" smtClean="0">
                <a:solidFill>
                  <a:srgbClr val="003366"/>
                </a:solidFill>
                <a:latin typeface="HY견고딕" pitchFamily="18" charset="-127"/>
                <a:ea typeface="HY견고딕" pitchFamily="18" charset="-127"/>
              </a:rPr>
              <a:t>2013. 02. </a:t>
            </a:r>
            <a:r>
              <a:rPr lang="en-US" altLang="ko-KR" sz="1800" dirty="0" smtClean="0">
                <a:solidFill>
                  <a:srgbClr val="003366"/>
                </a:solidFill>
                <a:latin typeface="HY견고딕" pitchFamily="18" charset="-127"/>
                <a:ea typeface="HY견고딕" pitchFamily="18" charset="-127"/>
              </a:rPr>
              <a:t>04</a:t>
            </a:r>
            <a:endParaRPr lang="en-US" altLang="ko-KR" sz="1800" dirty="0" smtClean="0">
              <a:solidFill>
                <a:srgbClr val="003366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4310305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34" y="758825"/>
            <a:ext cx="9122502" cy="5792788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3.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재무 지표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8135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31" y="1150937"/>
            <a:ext cx="8571652" cy="540067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4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영업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dirty="0" smtClean="0"/>
              <a:t>매출액의 계획대비 실적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전년대비 실적 정보를 확인함</a:t>
            </a:r>
            <a:endParaRPr lang="ko-KR" altLang="en-US" sz="1600" b="1" dirty="0"/>
          </a:p>
        </p:txBody>
      </p:sp>
    </p:spTree>
    <p:extLst>
      <p:ext uri="{BB962C8B-B14F-4D97-AF65-F5344CB8AC3E}">
        <p14:creationId xmlns="" xmlns:p14="http://schemas.microsoft.com/office/powerpoint/2010/main" val="177940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4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영업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90" y="758826"/>
            <a:ext cx="8852059" cy="57927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1086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4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영업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2" descr="C:\Users\Administrator\Desktop\자료\imagecut_level03-L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758825"/>
            <a:ext cx="9369425" cy="579278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04160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4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영업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969759"/>
            <a:ext cx="9359900" cy="488918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1919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61740" y="252217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5.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수익성 분석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02" y="1150937"/>
            <a:ext cx="9151144" cy="540067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dirty="0" smtClean="0"/>
              <a:t>전사관점의 손익과 </a:t>
            </a:r>
            <a:r>
              <a:rPr lang="ko-KR" altLang="en-US" sz="1600" b="1" dirty="0" err="1" smtClean="0"/>
              <a:t>조직별</a:t>
            </a:r>
            <a:r>
              <a:rPr lang="ko-KR" altLang="en-US" sz="1600" b="1" dirty="0" smtClean="0"/>
              <a:t> 요약 손익정보를 제공함</a:t>
            </a:r>
            <a:endParaRPr lang="ko-KR" altLang="en-US" sz="1600" b="1" dirty="0"/>
          </a:p>
        </p:txBody>
      </p:sp>
    </p:spTree>
    <p:extLst>
      <p:ext uri="{BB962C8B-B14F-4D97-AF65-F5344CB8AC3E}">
        <p14:creationId xmlns="" xmlns:p14="http://schemas.microsoft.com/office/powerpoint/2010/main" val="106334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61740" y="252217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5.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수익성 분석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02" y="758825"/>
            <a:ext cx="9129498" cy="5792788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3499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34" y="1149036"/>
            <a:ext cx="9126589" cy="507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6.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생산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dirty="0" smtClean="0"/>
              <a:t>사업장 </a:t>
            </a:r>
            <a:r>
              <a:rPr lang="ko-KR" altLang="en-US" sz="1600" b="1" dirty="0" err="1" smtClean="0"/>
              <a:t>단위별</a:t>
            </a:r>
            <a:r>
              <a:rPr lang="ko-KR" altLang="en-US" sz="1600" b="1" dirty="0" smtClean="0"/>
              <a:t> 생산실적 및 가동률 정보를 제공함</a:t>
            </a:r>
            <a:endParaRPr lang="ko-KR" altLang="en-US" sz="1600" b="1" dirty="0"/>
          </a:p>
        </p:txBody>
      </p:sp>
    </p:spTree>
    <p:extLst>
      <p:ext uri="{BB962C8B-B14F-4D97-AF65-F5344CB8AC3E}">
        <p14:creationId xmlns="" xmlns:p14="http://schemas.microsoft.com/office/powerpoint/2010/main" val="126736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6.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생산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7739" y="758825"/>
            <a:ext cx="8594576" cy="579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79536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6.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생산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50" y="758825"/>
            <a:ext cx="8852059" cy="57927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267534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78"/>
          <p:cNvSpPr txBox="1">
            <a:spLocks noChangeArrowheads="1"/>
          </p:cNvSpPr>
          <p:nvPr/>
        </p:nvSpPr>
        <p:spPr bwMode="auto">
          <a:xfrm>
            <a:off x="2543598" y="823912"/>
            <a:ext cx="4407323" cy="5310187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lIns="396000" anchor="ctr"/>
          <a:lstStyle/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전사 요약 정보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일일 현황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>
                <a:latin typeface="HY견고딕" pitchFamily="18" charset="-127"/>
                <a:ea typeface="HY견고딕" pitchFamily="18" charset="-127"/>
              </a:rPr>
              <a:t>재</a:t>
            </a: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무 지표 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영업 부문</a:t>
            </a:r>
            <a:endParaRPr kumimoji="0" lang="ko-KR" altLang="en-US" sz="1800" dirty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수익성 분석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생산 부문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인사 부문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1073150" indent="-354013" algn="l" eaLnBrk="0" latinLnBrk="0" hangingPunct="0">
              <a:lnSpc>
                <a:spcPct val="180000"/>
              </a:lnSpc>
              <a:spcBef>
                <a:spcPct val="10000"/>
              </a:spcBef>
              <a:buFontTx/>
              <a:buAutoNum type="arabicPeriod"/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동영상 시연</a:t>
            </a:r>
            <a:endParaRPr kumimoji="0" lang="en-US" altLang="ko-KR" sz="1800" dirty="0" smtClean="0">
              <a:latin typeface="HY견고딕" pitchFamily="18" charset="-127"/>
              <a:ea typeface="HY견고딕" pitchFamily="18" charset="-127"/>
            </a:endParaRPr>
          </a:p>
          <a:p>
            <a:pPr marL="719137" algn="l" eaLnBrk="0" latinLnBrk="0" hangingPunct="0">
              <a:lnSpc>
                <a:spcPct val="180000"/>
              </a:lnSpc>
              <a:spcBef>
                <a:spcPct val="10000"/>
              </a:spcBef>
              <a:defRPr/>
            </a:pPr>
            <a:endParaRPr kumimoji="0" lang="en-US" altLang="ko-KR" sz="1400" dirty="0" smtClean="0">
              <a:latin typeface="HY견고딕" pitchFamily="18" charset="-127"/>
              <a:ea typeface="HY견고딕" pitchFamily="18" charset="-127"/>
            </a:endParaRPr>
          </a:p>
          <a:p>
            <a:pPr marL="719137" algn="l" eaLnBrk="0" latinLnBrk="0" hangingPunct="0">
              <a:lnSpc>
                <a:spcPct val="180000"/>
              </a:lnSpc>
              <a:spcBef>
                <a:spcPct val="10000"/>
              </a:spcBef>
              <a:defRPr/>
            </a:pP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별첨</a:t>
            </a:r>
            <a:r>
              <a:rPr kumimoji="0" lang="en-US" altLang="ko-KR" sz="1800" dirty="0" smtClean="0">
                <a:latin typeface="HY견고딕" pitchFamily="18" charset="-127"/>
                <a:ea typeface="HY견고딕" pitchFamily="18" charset="-127"/>
              </a:rPr>
              <a:t>. EIS/BW </a:t>
            </a: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추진일정</a:t>
            </a:r>
            <a:endParaRPr kumimoji="0" lang="ko-KR" altLang="en-US" sz="18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98447" y="98329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목차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747261" y="6573520"/>
            <a:ext cx="454659" cy="284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63664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7.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인사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44" y="669925"/>
            <a:ext cx="9171110" cy="588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119771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7.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인사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978056"/>
            <a:ext cx="9359900" cy="488918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54583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7.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인사 부문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49" y="968782"/>
            <a:ext cx="9382655" cy="490107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93412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61740" y="252217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8.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동영상 시연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실행 단추: 앞으로 또는 다음 5">
            <a:hlinkClick r:id="rId2" action="ppaction://program" highlightClick="1"/>
          </p:cNvPr>
          <p:cNvSpPr/>
          <p:nvPr/>
        </p:nvSpPr>
        <p:spPr>
          <a:xfrm>
            <a:off x="3913236" y="1877961"/>
            <a:ext cx="2065373" cy="1995949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43268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33711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22892" y="252217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1.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전사 요약 정보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 smtClean="0"/>
              <a:t>EIS</a:t>
            </a:r>
            <a:r>
              <a:rPr lang="ko-KR" altLang="en-US" sz="1600" b="1" dirty="0" smtClean="0"/>
              <a:t>의 첫 화면은 주요지표에 대한 전사 요약 정보를 제공함</a:t>
            </a:r>
            <a:endParaRPr lang="ko-KR" altLang="en-US" sz="1600" b="1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40" y="1132913"/>
            <a:ext cx="8443354" cy="541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37656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2892" y="252217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1.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전사 요약 정보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2" y="758826"/>
            <a:ext cx="8524875" cy="579278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49326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22" y="758825"/>
            <a:ext cx="8668831" cy="5792787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22892" y="252217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1.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전사 요약 정보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3086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2892" y="252217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1.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전사 요약 정보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76" y="740319"/>
            <a:ext cx="9156082" cy="581129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09943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384" y="1150937"/>
            <a:ext cx="7986970" cy="540067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dirty="0" err="1" smtClean="0"/>
              <a:t>일일현황은</a:t>
            </a:r>
            <a:r>
              <a:rPr lang="ko-KR" altLang="en-US" sz="1600" b="1" dirty="0" smtClean="0"/>
              <a:t> 주요지표에 대한 일별 정보를 분석하고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월별 목표에 대한 </a:t>
            </a:r>
            <a:r>
              <a:rPr lang="ko-KR" altLang="en-US" sz="1600" b="1" dirty="0" err="1" smtClean="0"/>
              <a:t>진척율을</a:t>
            </a:r>
            <a:r>
              <a:rPr lang="ko-KR" altLang="en-US" sz="1600" b="1" dirty="0" smtClean="0"/>
              <a:t> 제공함</a:t>
            </a:r>
            <a:endParaRPr lang="ko-KR" altLang="en-US" sz="1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2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일일 현황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0084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HY헤드라인M" pitchFamily="18" charset="-127"/>
                <a:ea typeface="HY헤드라인M" pitchFamily="18" charset="-127"/>
              </a:rPr>
              <a:t>2</a:t>
            </a:r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일일 현황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78" y="758826"/>
            <a:ext cx="8787603" cy="57927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5920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4" y="98329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 smtClean="0">
                <a:latin typeface="HY헤드라인M" pitchFamily="18" charset="-127"/>
                <a:ea typeface="HY헤드라인M" pitchFamily="18" charset="-127"/>
              </a:rPr>
              <a:t>구축사례 소개</a:t>
            </a:r>
            <a:endParaRPr lang="ko-KR" altLang="en-US" sz="20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41276" y="25221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atin typeface="HY헤드라인M" pitchFamily="18" charset="-127"/>
                <a:ea typeface="HY헤드라인M" pitchFamily="18" charset="-127"/>
              </a:rPr>
              <a:t>3. </a:t>
            </a:r>
            <a:r>
              <a:rPr lang="ko-KR" altLang="en-US" sz="1400" dirty="0" smtClean="0">
                <a:latin typeface="HY헤드라인M" pitchFamily="18" charset="-127"/>
                <a:ea typeface="HY헤드라인M" pitchFamily="18" charset="-127"/>
              </a:rPr>
              <a:t>재무 지표</a:t>
            </a:r>
            <a:endParaRPr lang="ko-KR" altLang="en-US" sz="1400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3050" y="666940"/>
            <a:ext cx="935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dirty="0" err="1" smtClean="0"/>
              <a:t>재무지표별</a:t>
            </a:r>
            <a:r>
              <a:rPr lang="ko-KR" altLang="en-US" sz="1600" b="1" dirty="0" smtClean="0"/>
              <a:t> 월</a:t>
            </a:r>
            <a:r>
              <a:rPr lang="en-US" altLang="ko-KR" sz="1600" b="1" dirty="0" smtClean="0"/>
              <a:t>/</a:t>
            </a:r>
            <a:r>
              <a:rPr lang="ko-KR" altLang="en-US" sz="1600" b="1" dirty="0" smtClean="0"/>
              <a:t>분기</a:t>
            </a:r>
            <a:r>
              <a:rPr lang="en-US" altLang="ko-KR" sz="1600" b="1" dirty="0" smtClean="0"/>
              <a:t>/</a:t>
            </a:r>
            <a:r>
              <a:rPr lang="ko-KR" altLang="en-US" sz="1600" b="1" dirty="0" err="1" smtClean="0"/>
              <a:t>년단위로</a:t>
            </a:r>
            <a:r>
              <a:rPr lang="ko-KR" altLang="en-US" sz="1600" b="1" dirty="0" smtClean="0"/>
              <a:t> 실적 정보를 제공함</a:t>
            </a:r>
            <a:endParaRPr lang="ko-KR" altLang="en-US" sz="16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465" y="1148969"/>
            <a:ext cx="8107516" cy="540264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6205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기본 디자인">
  <a:themeElements>
    <a:clrScheme name="6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6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디자인 사용자 지정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5_기본 디자인">
  <a:themeElements>
    <a:clrScheme name="6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6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6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23945</TotalTime>
  <Words>213</Words>
  <Application>Microsoft Office PowerPoint</Application>
  <PresentationFormat>A4 용지(210x297mm)</PresentationFormat>
  <Paragraphs>61</Paragraphs>
  <Slides>24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4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6_기본 디자인</vt:lpstr>
      <vt:lpstr>디자인 사용자 지정</vt:lpstr>
      <vt:lpstr>6_디자인 사용자 지정</vt:lpstr>
      <vt:lpstr>15_기본 디자인</vt:lpstr>
      <vt:lpstr>슬라이드 0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</vt:vector>
  </TitlesOfParts>
  <Company>LG CNS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이행 프로젝트 제안서</dc:title>
  <dc:creator>김중연 부장 PM팀 (jungykim@lgcns.com, 02-6363-5848)</dc:creator>
  <cp:lastModifiedBy>34786</cp:lastModifiedBy>
  <cp:revision>2044</cp:revision>
  <dcterms:created xsi:type="dcterms:W3CDTF">2003-03-04T09:29:03Z</dcterms:created>
  <dcterms:modified xsi:type="dcterms:W3CDTF">2013-04-18T02:21:36Z</dcterms:modified>
</cp:coreProperties>
</file>